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8" r:id="rId1"/>
  </p:sldMasterIdLst>
  <p:notesMasterIdLst>
    <p:notesMasterId r:id="rId12"/>
  </p:notesMasterIdLst>
  <p:sldIdLst>
    <p:sldId id="695" r:id="rId2"/>
    <p:sldId id="694" r:id="rId3"/>
    <p:sldId id="685" r:id="rId4"/>
    <p:sldId id="683" r:id="rId5"/>
    <p:sldId id="675" r:id="rId6"/>
    <p:sldId id="671" r:id="rId7"/>
    <p:sldId id="693" r:id="rId8"/>
    <p:sldId id="688" r:id="rId9"/>
    <p:sldId id="690" r:id="rId10"/>
    <p:sldId id="691" r:id="rId11"/>
  </p:sldIdLst>
  <p:sldSz cx="9144000" cy="6858000" type="screen4x3"/>
  <p:notesSz cx="6735763" cy="98694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33"/>
    <a:srgbClr val="FF3300"/>
    <a:srgbClr val="FFFFCC"/>
    <a:srgbClr val="E57111"/>
    <a:srgbClr val="0C0CF4"/>
    <a:srgbClr val="FF9900"/>
    <a:srgbClr val="FF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58" autoAdjust="0"/>
    <p:restoredTop sz="99846" autoAdjust="0"/>
  </p:normalViewPr>
  <p:slideViewPr>
    <p:cSldViewPr>
      <p:cViewPr varScale="1">
        <p:scale>
          <a:sx n="95" d="100"/>
          <a:sy n="95" d="100"/>
        </p:scale>
        <p:origin x="-108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fld id="{25CCC253-67D0-4E9C-A85B-D84C1EB39CA5}" type="datetimeFigureOut">
              <a:rPr lang="ru-RU"/>
              <a:pPr>
                <a:defRPr/>
              </a:pPr>
              <a:t>21.12.2017</a:t>
            </a:fld>
            <a:endParaRPr lang="ru-RU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fld id="{876DDBE7-BA46-4778-AC55-1AA4EB82B0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5364" name="Номер слайда 3"/>
          <p:cNvSpPr txBox="1">
            <a:spLocks noGrp="1"/>
          </p:cNvSpPr>
          <p:nvPr/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0295259-BC35-4D78-ABE8-589CA3869E9D}" type="slidenum">
              <a:rPr lang="ru-RU" sz="1200"/>
              <a:pPr algn="r"/>
              <a:t>1</a:t>
            </a:fld>
            <a:endParaRPr lang="ru-R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2A898-8D1F-42A0-9AAF-74454E451988}" type="datetimeFigureOut">
              <a:rPr lang="ru-RU"/>
              <a:pPr>
                <a:defRPr/>
              </a:pPr>
              <a:t>21.12.2017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4354F-B5E7-45BF-A7C8-AE33CCE938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2DD45-EE7E-4BE7-A780-0473391AB50F}" type="datetimeFigureOut">
              <a:rPr lang="ru-RU"/>
              <a:pPr>
                <a:defRPr/>
              </a:pPr>
              <a:t>21.12.2017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87DCE-1506-464A-BCAD-86C13A0460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CD536-5D6E-4722-87B6-6079393F49D1}" type="datetimeFigureOut">
              <a:rPr lang="ru-RU"/>
              <a:pPr>
                <a:defRPr/>
              </a:pPr>
              <a:t>21.12.2017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61B59-2996-4190-B280-1587365D92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7F952-66E8-4026-9762-4077FD4D1493}" type="datetimeFigureOut">
              <a:rPr lang="ru-RU"/>
              <a:pPr>
                <a:defRPr/>
              </a:pPr>
              <a:t>21.12.2017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303E4-693C-4A5C-9C01-F3FD4F8AA5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8832A-58EC-44A0-A3A4-A0815F417CEE}" type="datetimeFigureOut">
              <a:rPr lang="ru-RU"/>
              <a:pPr>
                <a:defRPr/>
              </a:pPr>
              <a:t>21.12.2017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9D504-5240-494A-BFCD-221CDB351A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586F8-08A2-4F4D-BA83-844D251BACE1}" type="datetimeFigureOut">
              <a:rPr lang="ru-RU"/>
              <a:pPr>
                <a:defRPr/>
              </a:pPr>
              <a:t>21.12.2017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F2691-ABA8-46F3-A495-0BE1904E8E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E2015-E67F-4B46-9C9A-662452877A0A}" type="datetimeFigureOut">
              <a:rPr lang="ru-RU"/>
              <a:pPr>
                <a:defRPr/>
              </a:pPr>
              <a:t>21.12.2017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CCB6F-C332-4FD7-8205-52239C4C96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18BF3-2951-495B-AC4B-81F21C174CEA}" type="datetimeFigureOut">
              <a:rPr lang="ru-RU"/>
              <a:pPr>
                <a:defRPr/>
              </a:pPr>
              <a:t>21.12.2017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5A585-2657-4CB5-B2A0-CE3BC4DC94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0A501-B6F6-4B34-90D4-851CA86921A2}" type="datetimeFigureOut">
              <a:rPr lang="ru-RU"/>
              <a:pPr>
                <a:defRPr/>
              </a:pPr>
              <a:t>21.12.2017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476C0-8D7F-4560-9770-DEA660118F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FDA28-DB45-4B7E-9809-47552D1A56F8}" type="datetimeFigureOut">
              <a:rPr lang="ru-RU"/>
              <a:pPr>
                <a:defRPr/>
              </a:pPr>
              <a:t>21.12.2017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B73F0-ECDF-4BA1-BFD2-760E1BED17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A7152-688A-4322-9F8F-12673D8B19F0}" type="datetimeFigureOut">
              <a:rPr lang="ru-RU"/>
              <a:pPr>
                <a:defRPr/>
              </a:pPr>
              <a:t>21.12.2017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2F721-8363-46DF-A248-1D505BD382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38DFE-F1AF-489A-85FF-27970861E329}" type="datetimeFigureOut">
              <a:rPr lang="ru-RU"/>
              <a:pPr>
                <a:defRPr/>
              </a:pPr>
              <a:t>21.12.2017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4E562-D649-4F30-8537-CD77330D68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9B21C871-7B7E-4B94-A242-A87618CBAE61}" type="datetimeFigureOut">
              <a:rPr lang="ru-RU"/>
              <a:pPr>
                <a:defRPr/>
              </a:pPr>
              <a:t>21.12.2017</a:t>
            </a:fld>
            <a:endParaRPr lang="ru-RU"/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5642FEA-7EE8-44FB-9098-20DA682056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9" r:id="rId1"/>
    <p:sldLayoutId id="2147484110" r:id="rId2"/>
    <p:sldLayoutId id="2147484111" r:id="rId3"/>
    <p:sldLayoutId id="2147484112" r:id="rId4"/>
    <p:sldLayoutId id="2147484113" r:id="rId5"/>
    <p:sldLayoutId id="2147484114" r:id="rId6"/>
    <p:sldLayoutId id="2147484115" r:id="rId7"/>
    <p:sldLayoutId id="2147484116" r:id="rId8"/>
    <p:sldLayoutId id="2147484117" r:id="rId9"/>
    <p:sldLayoutId id="2147484118" r:id="rId10"/>
    <p:sldLayoutId id="2147484119" r:id="rId11"/>
    <p:sldLayoutId id="2147484120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Эмблема 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3175"/>
            <a:ext cx="1258888" cy="169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1331640" y="836712"/>
            <a:ext cx="7200800" cy="0"/>
          </a:xfrm>
          <a:prstGeom prst="line">
            <a:avLst/>
          </a:prstGeom>
          <a:ln w="114300">
            <a:solidFill>
              <a:srgbClr val="EA6310"/>
            </a:solidFill>
          </a:ln>
          <a:scene3d>
            <a:camera prst="orthographicFront"/>
            <a:lightRig rig="threePt" dir="t"/>
          </a:scene3d>
          <a:sp3d>
            <a:bevelT w="6985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691680" y="980728"/>
            <a:ext cx="7128792" cy="0"/>
          </a:xfrm>
          <a:prstGeom prst="line">
            <a:avLst/>
          </a:prstGeom>
          <a:ln w="114300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5715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122487" y="1103313"/>
            <a:ext cx="6965950" cy="17462"/>
          </a:xfrm>
          <a:prstGeom prst="line">
            <a:avLst/>
          </a:prstGeom>
          <a:ln w="114300">
            <a:solidFill>
              <a:srgbClr val="EA631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1692275" y="0"/>
            <a:ext cx="6335713" cy="738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Федеральное государственное  бюджетное образовательное</a:t>
            </a:r>
          </a:p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 учреждение высшего образования</a:t>
            </a:r>
          </a:p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УРАЛЬСКИЙ ИНСТИТУТ ГПС МЧС РОССИИ</a:t>
            </a:r>
          </a:p>
        </p:txBody>
      </p:sp>
      <p:sp>
        <p:nvSpPr>
          <p:cNvPr id="102425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684213" y="1628775"/>
            <a:ext cx="7772400" cy="2879725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ОТЧЕТ О ВЫПОЛНЕНИИ </a:t>
            </a:r>
            <a:br>
              <a:rPr lang="ru-RU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ГОСУДАРСТВЕННОГО ЗАДАНИЯ ЗА </a:t>
            </a:r>
            <a:r>
              <a:rPr lang="ru-RU" sz="2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2017</a:t>
            </a:r>
            <a:r>
              <a:rPr lang="ru-RU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ГОД</a:t>
            </a:r>
          </a:p>
        </p:txBody>
      </p:sp>
      <p:sp>
        <p:nvSpPr>
          <p:cNvPr id="102426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395288" y="5084763"/>
            <a:ext cx="8208962" cy="1439862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endParaRPr lang="ru-RU" sz="1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ru-RU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ЗАМЕСТИТЕЛЬ НАЧАЛЬНИКА ИНСТИТУТА </a:t>
            </a:r>
            <a:r>
              <a:rPr lang="ru-RU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ПО УЧЕБНОЙ РАБОТЕ</a:t>
            </a:r>
            <a:endParaRPr lang="ru-RU" sz="1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ru-RU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ПОЛКОВНИК ВНУТРЕННЕЙ СЛУЖБЫ</a:t>
            </a:r>
          </a:p>
          <a:p>
            <a:pPr>
              <a:lnSpc>
                <a:spcPct val="90000"/>
              </a:lnSpc>
              <a:defRPr/>
            </a:pPr>
            <a:r>
              <a:rPr lang="ru-RU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Е</a:t>
            </a:r>
            <a:r>
              <a:rPr lang="ru-RU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.В</a:t>
            </a:r>
            <a:r>
              <a:rPr lang="ru-RU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 </a:t>
            </a:r>
            <a:r>
              <a:rPr lang="ru-RU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ЛЯЛИН</a:t>
            </a:r>
            <a:endParaRPr lang="ru-RU" sz="1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971550" y="261144"/>
            <a:ext cx="8064500" cy="863600"/>
          </a:xfrm>
        </p:spPr>
        <p:txBody>
          <a:bodyPr/>
          <a:lstStyle/>
          <a:p>
            <a:r>
              <a:rPr lang="ru-RU" sz="2300" b="1" dirty="0" smtClean="0">
                <a:solidFill>
                  <a:srgbClr val="FF0000"/>
                </a:solidFill>
                <a:cs typeface="Times New Roman" pitchFamily="18" charset="0"/>
              </a:rPr>
              <a:t>Работа 1. Проведение прикладных научных исследований</a:t>
            </a:r>
            <a:endParaRPr lang="ru-RU" sz="2300" dirty="0" smtClean="0"/>
          </a:p>
        </p:txBody>
      </p:sp>
      <p:pic>
        <p:nvPicPr>
          <p:cNvPr id="10243" name="Picture 12" descr="C:\Users\Ольга\Desktop\Презентация\Эмблема 25.01 (ср.эмблема МЧС) 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0125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2362" name="Group 138"/>
          <p:cNvGraphicFramePr>
            <a:graphicFrameLocks noGrp="1"/>
          </p:cNvGraphicFramePr>
          <p:nvPr/>
        </p:nvGraphicFramePr>
        <p:xfrm>
          <a:off x="251520" y="1558925"/>
          <a:ext cx="8709918" cy="2636218"/>
        </p:xfrm>
        <a:graphic>
          <a:graphicData uri="http://schemas.openxmlformats.org/drawingml/2006/table">
            <a:tbl>
              <a:tblPr/>
              <a:tblGrid>
                <a:gridCol w="2699621"/>
                <a:gridCol w="1748564"/>
                <a:gridCol w="1220547"/>
                <a:gridCol w="1046632"/>
                <a:gridCol w="1994554"/>
              </a:tblGrid>
              <a:tr h="357907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Единицы измерения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Значение показателей объёма государственной работы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за 2017 год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5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Плановое значение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 выполнено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выполнения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88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научно-исследовательских работ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Единица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260350"/>
            <a:ext cx="8316912" cy="936625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  <a:cs typeface="Times New Roman" pitchFamily="18" charset="0"/>
              </a:rPr>
              <a:t>Реализация основных профессиональных образовательных программ и программ дополнительного образования, проведение прикладных  научных исследований</a:t>
            </a:r>
          </a:p>
        </p:txBody>
      </p:sp>
      <p:pic>
        <p:nvPicPr>
          <p:cNvPr id="2051" name="Picture 12" descr="C:\Users\Ольга\Desktop\Презентация\Эмблема 25.01 (ср.эмблема МЧС) 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8688" cy="125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3295650" y="10556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40059" name="Group 123"/>
          <p:cNvGraphicFramePr>
            <a:graphicFrameLocks noGrp="1"/>
          </p:cNvGraphicFramePr>
          <p:nvPr/>
        </p:nvGraphicFramePr>
        <p:xfrm>
          <a:off x="395288" y="1484313"/>
          <a:ext cx="8352482" cy="4915395"/>
        </p:xfrm>
        <a:graphic>
          <a:graphicData uri="http://schemas.openxmlformats.org/drawingml/2006/table">
            <a:tbl>
              <a:tblPr/>
              <a:tblGrid>
                <a:gridCol w="4225573"/>
                <a:gridCol w="743227"/>
                <a:gridCol w="1296144"/>
                <a:gridCol w="1008112"/>
                <a:gridCol w="1079426"/>
              </a:tblGrid>
              <a:tr h="254477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услуг (работ)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Единица измерения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Значение показателя объёма государственной услуги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7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за 2017 год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97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Плановое значение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 выполнено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Выполнение, %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066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направлению подготовки 20.03.01 Техносферная безопасность (квалификация «бакалавр»)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781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специальности 20.05.01 Пожарная безопасность (уровень 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специалитета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832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иностран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гражд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специальности 20.05.01 Пожарная безопасность (уровень </a:t>
                      </a:r>
                      <a:r>
                        <a:rPr kumimoji="0" lang="ru-RU" sz="1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специалитета</a:t>
                      </a: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заочно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516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Подготовка научно-педагогических кадров в адъюнктуре </a:t>
                      </a:r>
                      <a:r>
                        <a:rPr kumimoji="0" lang="ru-RU" sz="1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очно</a:t>
                      </a:r>
                      <a:endParaRPr kumimoji="0" lang="ru-RU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556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Подготовка научно-педагогических кадров в адъюнктуре заочно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938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 дополнительных профессиональных образовательных программ – 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повышения квалификации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716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 дополнительных профессиональных образовательных программ – 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профессиональной переподготовки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928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 дополнительных профессиональных образовательных программ – 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профессиональной подготовки </a:t>
                      </a: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профессиям рабочих, должностям служащих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95,5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556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Проведение прикладных научных исследований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ед.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60350"/>
            <a:ext cx="8135937" cy="936625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  <a:cs typeface="Times New Roman" pitchFamily="18" charset="0"/>
              </a:rPr>
              <a:t>Реализация основных профессиональных образовательных программ высшего образования – программ </a:t>
            </a:r>
            <a:r>
              <a:rPr lang="ru-RU" sz="2400" b="1" dirty="0" err="1" smtClean="0">
                <a:solidFill>
                  <a:srgbClr val="FF0000"/>
                </a:solidFill>
                <a:cs typeface="Times New Roman" pitchFamily="18" charset="0"/>
              </a:rPr>
              <a:t>бакалавриата</a:t>
            </a:r>
            <a:endParaRPr lang="ru-RU" sz="2400" b="1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pic>
        <p:nvPicPr>
          <p:cNvPr id="3075" name="Picture 12" descr="C:\Users\Ольга\Desktop\Презентация\Эмблема 25.01 (ср.эмблема МЧС) 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8688" cy="125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3295650" y="10556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42105" name="Group 121"/>
          <p:cNvGraphicFramePr>
            <a:graphicFrameLocks noGrp="1"/>
          </p:cNvGraphicFramePr>
          <p:nvPr/>
        </p:nvGraphicFramePr>
        <p:xfrm>
          <a:off x="900113" y="1628775"/>
          <a:ext cx="7776863" cy="3722053"/>
        </p:xfrm>
        <a:graphic>
          <a:graphicData uri="http://schemas.openxmlformats.org/drawingml/2006/table">
            <a:tbl>
              <a:tblPr/>
              <a:tblGrid>
                <a:gridCol w="3888432"/>
                <a:gridCol w="792088"/>
                <a:gridCol w="1007591"/>
                <a:gridCol w="1080120"/>
                <a:gridCol w="1008632"/>
              </a:tblGrid>
              <a:tr h="274638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Единица измерения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Значение показателя объёма государственной услуги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0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за  2017 год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71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Плановое значение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 выполнено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Выполнение, %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обучающихся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направлению подготовки 20.03.01 Техносферная безопасность (квалификация «бакалавр»)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60350"/>
            <a:ext cx="8135937" cy="936625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  <a:cs typeface="Times New Roman" pitchFamily="18" charset="0"/>
              </a:rPr>
              <a:t>Реализация основных профессиональных образовательных программ высшего образования – программ </a:t>
            </a:r>
            <a:r>
              <a:rPr lang="ru-RU" sz="2400" b="1" dirty="0" err="1" smtClean="0">
                <a:solidFill>
                  <a:srgbClr val="FF0000"/>
                </a:solidFill>
                <a:cs typeface="Times New Roman" pitchFamily="18" charset="0"/>
              </a:rPr>
              <a:t>специалитета</a:t>
            </a:r>
            <a:endParaRPr lang="ru-RU" sz="2400" b="1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pic>
        <p:nvPicPr>
          <p:cNvPr id="4099" name="Picture 12" descr="C:\Users\Ольга\Desktop\Презентация\Эмблема 25.01 (ср.эмблема МЧС) 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8688" cy="125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295650" y="10556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40059" name="Group 123"/>
          <p:cNvGraphicFramePr>
            <a:graphicFrameLocks noGrp="1"/>
          </p:cNvGraphicFramePr>
          <p:nvPr/>
        </p:nvGraphicFramePr>
        <p:xfrm>
          <a:off x="395288" y="1484313"/>
          <a:ext cx="8352482" cy="3666491"/>
        </p:xfrm>
        <a:graphic>
          <a:graphicData uri="http://schemas.openxmlformats.org/drawingml/2006/table">
            <a:tbl>
              <a:tblPr/>
              <a:tblGrid>
                <a:gridCol w="4225573"/>
                <a:gridCol w="936028"/>
                <a:gridCol w="852391"/>
                <a:gridCol w="996671"/>
                <a:gridCol w="1341819"/>
              </a:tblGrid>
              <a:tr h="273050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Единица измерения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Значение показателя объёма государственной услуги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за 2017 год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60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Плановое значение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 выполнено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Выполнение, %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специальности 20.05.01 Пожарная безопасность (уровень 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специалитета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иностран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гражд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специальности 20.05.01 Пожарная безопасность (уровень </a:t>
                      </a:r>
                      <a:r>
                        <a:rPr kumimoji="0" lang="ru-RU" sz="1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специалитета</a:t>
                      </a: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заочно</a:t>
                      </a:r>
                    </a:p>
                  </a:txBody>
                  <a:tcPr anchor="ctr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anchor="ctr" horzOverflow="overflow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332135"/>
            <a:ext cx="8135937" cy="936625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  <a:cs typeface="Times New Roman" pitchFamily="18" charset="0"/>
              </a:rPr>
              <a:t>Реализация основных профессиональных образовательных программ высшего образования – программ подготовки научно-педагогических кадров в адъюнктуре</a:t>
            </a:r>
          </a:p>
        </p:txBody>
      </p:sp>
      <p:pic>
        <p:nvPicPr>
          <p:cNvPr id="5123" name="Picture 12" descr="C:\Users\Ольга\Desktop\Презентация\Эмблема 25.01 (ср.эмблема МЧС) 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8688" cy="125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853"/>
          <p:cNvSpPr>
            <a:spLocks noChangeShapeType="1"/>
          </p:cNvSpPr>
          <p:nvPr/>
        </p:nvSpPr>
        <p:spPr bwMode="auto">
          <a:xfrm>
            <a:off x="3295650" y="10556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1744" name="Group 1264"/>
          <p:cNvGraphicFramePr>
            <a:graphicFrameLocks noGrp="1"/>
          </p:cNvGraphicFramePr>
          <p:nvPr/>
        </p:nvGraphicFramePr>
        <p:xfrm>
          <a:off x="611188" y="1700213"/>
          <a:ext cx="8064450" cy="3450591"/>
        </p:xfrm>
        <a:graphic>
          <a:graphicData uri="http://schemas.openxmlformats.org/drawingml/2006/table">
            <a:tbl>
              <a:tblPr/>
              <a:tblGrid>
                <a:gridCol w="4225574"/>
                <a:gridCol w="901485"/>
                <a:gridCol w="754048"/>
                <a:gridCol w="980262"/>
                <a:gridCol w="1203081"/>
              </a:tblGrid>
              <a:tr h="266700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Единица измерения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Значение показателя объёма государственной услуги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22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за 2017 год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7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Плановое значение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 выполнено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Выполнение, %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Подготовка научно-педагогических кадров в адъюнктуре </a:t>
                      </a:r>
                      <a:r>
                        <a:rPr kumimoji="0" lang="ru-RU" sz="1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очно</a:t>
                      </a:r>
                      <a:endParaRPr kumimoji="0" lang="ru-RU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Подготовка научно-педагогических кадров в адъюнктуре заочно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ctrTitle"/>
          </p:nvPr>
        </p:nvSpPr>
        <p:spPr>
          <a:xfrm>
            <a:off x="827584" y="214982"/>
            <a:ext cx="8208466" cy="693738"/>
          </a:xfrm>
        </p:spPr>
        <p:txBody>
          <a:bodyPr/>
          <a:lstStyle/>
          <a:p>
            <a:r>
              <a:rPr lang="ru-RU" sz="2300" b="1" dirty="0" smtClean="0">
                <a:solidFill>
                  <a:srgbClr val="FF0000"/>
                </a:solidFill>
                <a:cs typeface="Times New Roman" pitchFamily="18" charset="0"/>
              </a:rPr>
              <a:t>Реализация дополнительных профессиональных программ – </a:t>
            </a:r>
            <a:r>
              <a:rPr lang="ru-RU" sz="2300" b="1" dirty="0" err="1" smtClean="0">
                <a:solidFill>
                  <a:srgbClr val="FF0000"/>
                </a:solidFill>
                <a:cs typeface="Times New Roman" pitchFamily="18" charset="0"/>
              </a:rPr>
              <a:t>программ</a:t>
            </a:r>
            <a:r>
              <a:rPr lang="ru-RU" sz="2300" b="1" dirty="0" smtClean="0">
                <a:solidFill>
                  <a:srgbClr val="FF0000"/>
                </a:solidFill>
                <a:cs typeface="Times New Roman" pitchFamily="18" charset="0"/>
              </a:rPr>
              <a:t> повышения квалификации</a:t>
            </a:r>
            <a:endParaRPr lang="ru-RU" sz="2300" dirty="0" smtClean="0"/>
          </a:p>
        </p:txBody>
      </p:sp>
      <p:pic>
        <p:nvPicPr>
          <p:cNvPr id="6147" name="Picture 12" descr="C:\Users\Ольга\Desktop\Презентация\Эмблема 25.01 (ср.эмблема МЧС) 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0125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8139" name="Group 1035"/>
          <p:cNvGraphicFramePr>
            <a:graphicFrameLocks noGrp="1"/>
          </p:cNvGraphicFramePr>
          <p:nvPr/>
        </p:nvGraphicFramePr>
        <p:xfrm>
          <a:off x="395535" y="1196975"/>
          <a:ext cx="8424938" cy="5474895"/>
        </p:xfrm>
        <a:graphic>
          <a:graphicData uri="http://schemas.openxmlformats.org/drawingml/2006/table">
            <a:tbl>
              <a:tblPr/>
              <a:tblGrid>
                <a:gridCol w="4471221"/>
                <a:gridCol w="822231"/>
                <a:gridCol w="971244"/>
                <a:gridCol w="1080120"/>
                <a:gridCol w="1080122"/>
              </a:tblGrid>
              <a:tr h="242585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Единица измерения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за 2017 год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5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Плановое значение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 выполнено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выполнения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463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 дополнительных профессиональных образовательных программ – 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повышения квалификации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85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515">
                <a:tc>
                  <a:txBody>
                    <a:bodyPr/>
                    <a:lstStyle/>
                    <a:p>
                      <a:pPr marL="0" indent="90488" algn="l" fontAlgn="ctr"/>
                      <a:r>
                        <a:rPr lang="ru-RU" sz="1000" b="0" i="0" u="none" strike="noStrike" dirty="0">
                          <a:latin typeface="Times New Roman"/>
                        </a:rPr>
                        <a:t>Повышение квалификации начальников караулов пожарных частей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91446" marR="9144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96,7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234">
                <a:tc>
                  <a:txBody>
                    <a:bodyPr/>
                    <a:lstStyle/>
                    <a:p>
                      <a:pPr marL="0" indent="90488" algn="l" fontAlgn="ctr"/>
                      <a:r>
                        <a:rPr lang="ru-RU" sz="1000" b="0" i="0" u="none" strike="noStrike" dirty="0">
                          <a:latin typeface="Times New Roman"/>
                        </a:rPr>
                        <a:t>Повышение квалификации специалистов, ответственных за организацию работы по охране труда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91446" marR="9144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97,8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141">
                <a:tc>
                  <a:txBody>
                    <a:bodyPr/>
                    <a:lstStyle/>
                    <a:p>
                      <a:pPr marL="0" indent="90488" algn="l" fontAlgn="ctr"/>
                      <a:r>
                        <a:rPr lang="ru-RU" sz="1000" b="0" i="0" u="none" strike="noStrike" dirty="0">
                          <a:latin typeface="Times New Roman"/>
                        </a:rPr>
                        <a:t>Повышение квалификации командиров отделений пожарных частей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91446" marR="9144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9825">
                <a:tc>
                  <a:txBody>
                    <a:bodyPr/>
                    <a:lstStyle/>
                    <a:p>
                      <a:pPr marL="0" indent="90488" algn="l" fontAlgn="ctr"/>
                      <a:r>
                        <a:rPr lang="ru-RU" sz="1000" b="0" i="0" u="none" strike="noStrike" dirty="0">
                          <a:latin typeface="Times New Roman"/>
                        </a:rPr>
                        <a:t>Повышение квалификации помощников начальников караулов пожарных частей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91446" marR="9144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9825">
                <a:tc>
                  <a:txBody>
                    <a:bodyPr/>
                    <a:lstStyle/>
                    <a:p>
                      <a:pPr marL="0" indent="90488" algn="l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Специальная подготовка личного состава подразделений ФПС МЧС России для работы с электроустановками (2-ая квалификационная группа безопасности)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91446" marR="9144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93,3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9825">
                <a:tc>
                  <a:txBody>
                    <a:bodyPr/>
                    <a:lstStyle/>
                    <a:p>
                      <a:pPr marL="0" indent="90488" algn="l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Первоначальная подготовка спасателей МЧС России к ведению поисково-спасательных работ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91446" marR="9144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327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98,8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9825">
                <a:tc>
                  <a:txBody>
                    <a:bodyPr/>
                    <a:lstStyle/>
                    <a:p>
                      <a:pPr marL="0" indent="90488" algn="l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Повышение квалификации старших диспетчеров, диспетчеров служб пожарной связи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91446" marR="9144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9825">
                <a:tc>
                  <a:txBody>
                    <a:bodyPr/>
                    <a:lstStyle/>
                    <a:p>
                      <a:pPr marL="0" indent="90488" algn="l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Повышение квалификации лиц, осуществляющих ведение газоспасательных работ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91446" marR="9144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9825">
                <a:tc>
                  <a:txBody>
                    <a:bodyPr/>
                    <a:lstStyle/>
                    <a:p>
                      <a:pPr marL="0" indent="90488" algn="l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Повышение квалификации сотрудников и работников, исполнение обязанностей которых связано с использованием СИЗОД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91446" marR="9144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707">
                <a:tc>
                  <a:txBody>
                    <a:bodyPr/>
                    <a:lstStyle/>
                    <a:p>
                      <a:pPr marL="0" indent="90488" algn="l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Подготовка сотрудников группы пиротехнических работ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91446" marR="9144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ctrTitle"/>
          </p:nvPr>
        </p:nvSpPr>
        <p:spPr>
          <a:xfrm>
            <a:off x="971550" y="214982"/>
            <a:ext cx="8064500" cy="693738"/>
          </a:xfrm>
        </p:spPr>
        <p:txBody>
          <a:bodyPr/>
          <a:lstStyle/>
          <a:p>
            <a:r>
              <a:rPr lang="ru-RU" sz="2300" b="1" dirty="0" smtClean="0">
                <a:solidFill>
                  <a:srgbClr val="FF0000"/>
                </a:solidFill>
                <a:cs typeface="Times New Roman" pitchFamily="18" charset="0"/>
              </a:rPr>
              <a:t>Реализация дополнительных профессиональных программ – </a:t>
            </a:r>
            <a:r>
              <a:rPr lang="ru-RU" sz="2300" b="1" dirty="0" err="1" smtClean="0">
                <a:solidFill>
                  <a:srgbClr val="FF0000"/>
                </a:solidFill>
                <a:cs typeface="Times New Roman" pitchFamily="18" charset="0"/>
              </a:rPr>
              <a:t>программ</a:t>
            </a:r>
            <a:r>
              <a:rPr lang="ru-RU" sz="2300" b="1" dirty="0" smtClean="0">
                <a:solidFill>
                  <a:srgbClr val="FF0000"/>
                </a:solidFill>
                <a:cs typeface="Times New Roman" pitchFamily="18" charset="0"/>
              </a:rPr>
              <a:t> повышения квалификации</a:t>
            </a:r>
          </a:p>
        </p:txBody>
      </p:sp>
      <p:pic>
        <p:nvPicPr>
          <p:cNvPr id="7171" name="Picture 12" descr="C:\Users\Ольга\Desktop\Презентация\Эмблема 25.01 (ср.эмблема МЧС) 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1000125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8139" name="Group 1035"/>
          <p:cNvGraphicFramePr>
            <a:graphicFrameLocks noGrp="1"/>
          </p:cNvGraphicFramePr>
          <p:nvPr/>
        </p:nvGraphicFramePr>
        <p:xfrm>
          <a:off x="251520" y="1412776"/>
          <a:ext cx="8713216" cy="4032447"/>
        </p:xfrm>
        <a:graphic>
          <a:graphicData uri="http://schemas.openxmlformats.org/drawingml/2006/table">
            <a:tbl>
              <a:tblPr/>
              <a:tblGrid>
                <a:gridCol w="4824784"/>
                <a:gridCol w="720080"/>
                <a:gridCol w="936104"/>
                <a:gridCol w="1152128"/>
                <a:gridCol w="1080120"/>
              </a:tblGrid>
              <a:tr h="280489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Единица измерения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за 2017 год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47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Плановое значение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 выполнено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выполнения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568">
                <a:tc>
                  <a:txBody>
                    <a:bodyPr/>
                    <a:lstStyle/>
                    <a:p>
                      <a:pPr marL="0" indent="90488" algn="l" fontAlgn="ctr"/>
                      <a:r>
                        <a:rPr lang="ru-RU" sz="1000" b="0" i="0" u="none" strike="noStrike" dirty="0">
                          <a:latin typeface="Times New Roman"/>
                        </a:rPr>
                        <a:t>Подготовка водителей транспортных средств категории "С", оборудованных устройствами для подачи специальных световых и звуковых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сигналов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91446" marR="9144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568">
                <a:tc>
                  <a:txBody>
                    <a:bodyPr/>
                    <a:lstStyle/>
                    <a:p>
                      <a:pPr marL="0" marR="0" lvl="0" indent="90488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Повышение квалификации водителей для работы на специальных агрегатах автолестниц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91446" marR="9144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568">
                <a:tc>
                  <a:txBody>
                    <a:bodyPr/>
                    <a:lstStyle/>
                    <a:p>
                      <a:pPr marL="0" marR="0" lvl="0" indent="90488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00" b="0" i="0" u="none" strike="noStrike" kern="1200" dirty="0" err="1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Полвышение</a:t>
                      </a: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квалификации водителей пожарных и аварийно-спасательных автомобилей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91446" marR="9144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580">
                <a:tc>
                  <a:txBody>
                    <a:bodyPr/>
                    <a:lstStyle/>
                    <a:p>
                      <a:pPr marL="0" indent="90488" algn="l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Повышение квалификации старших пожарных (</a:t>
                      </a:r>
                      <a:r>
                        <a:rPr lang="ru-RU" sz="1000" b="0" i="0" u="none" strike="noStrike" kern="120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пожарных</a:t>
                      </a: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lang="ru-RU" sz="10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91446" marR="9144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154">
                <a:tc>
                  <a:txBody>
                    <a:bodyPr/>
                    <a:lstStyle/>
                    <a:p>
                      <a:pPr marL="0" indent="90488" algn="l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Старшие дознаватели (</a:t>
                      </a:r>
                      <a:r>
                        <a:rPr lang="ru-RU" sz="1000" b="0" i="0" u="none" strike="noStrike" kern="120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дознаватели</a:t>
                      </a:r>
                      <a:r>
                        <a:rPr lang="ru-RU" sz="100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) территориальных подразделений надзорной деятельности ГУ МЧС России по субъектам РФ и ЗАТО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91446" marR="9144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568">
                <a:tc>
                  <a:txBody>
                    <a:bodyPr/>
                    <a:lstStyle/>
                    <a:p>
                      <a:pPr marL="0" indent="90488" algn="l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Начальники территориальных отделов (отделений, инспекций) надзорной деятельности ГУ МЧС России по субъектам РФ и ЗАТО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91446" marR="9144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568">
                <a:tc>
                  <a:txBody>
                    <a:bodyPr/>
                    <a:lstStyle/>
                    <a:p>
                      <a:pPr marL="0" indent="90488" algn="l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Государственные инспектора города (района) </a:t>
                      </a:r>
                      <a:r>
                        <a:rPr lang="ru-RU" sz="1000" b="0" i="0" u="none" strike="noStrike" kern="120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субъетов</a:t>
                      </a:r>
                      <a:r>
                        <a:rPr lang="ru-RU" sz="100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Российской Федерации по пожарному </a:t>
                      </a: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надзору</a:t>
                      </a:r>
                      <a:endParaRPr lang="ru-RU" sz="10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91446" marR="9144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083">
                <a:tc>
                  <a:txBody>
                    <a:bodyPr/>
                    <a:lstStyle/>
                    <a:p>
                      <a:pPr marL="0" indent="90488" algn="l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Начальники структурных подразделений МЧС России по защите государственной тайны и обеспечению </a:t>
                      </a: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безопасности</a:t>
                      </a:r>
                      <a:endParaRPr lang="ru-RU" sz="10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91446" marR="9144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568">
                <a:tc>
                  <a:txBody>
                    <a:bodyPr/>
                    <a:lstStyle/>
                    <a:p>
                      <a:pPr marL="0" indent="90488" algn="l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Подготовка персонала дежурно-диспетчерских служб в рамках функционирования системы обеспечения вызова экстренных оперативных служб по единому номеру "112</a:t>
                      </a: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"</a:t>
                      </a:r>
                      <a:endParaRPr lang="ru-RU" sz="10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971550" y="214982"/>
            <a:ext cx="8064500" cy="693738"/>
          </a:xfrm>
        </p:spPr>
        <p:txBody>
          <a:bodyPr/>
          <a:lstStyle/>
          <a:p>
            <a:r>
              <a:rPr lang="ru-RU" sz="2300" b="1" dirty="0" smtClean="0">
                <a:solidFill>
                  <a:srgbClr val="FF0000"/>
                </a:solidFill>
                <a:cs typeface="Times New Roman" pitchFamily="18" charset="0"/>
              </a:rPr>
              <a:t>Реализация дополнительных профессиональных программ – </a:t>
            </a:r>
            <a:r>
              <a:rPr lang="ru-RU" sz="2300" b="1" dirty="0" err="1" smtClean="0">
                <a:solidFill>
                  <a:srgbClr val="FF0000"/>
                </a:solidFill>
                <a:cs typeface="Times New Roman" pitchFamily="18" charset="0"/>
              </a:rPr>
              <a:t>программ</a:t>
            </a:r>
            <a:r>
              <a:rPr lang="ru-RU" sz="2300" b="1" dirty="0" smtClean="0">
                <a:solidFill>
                  <a:srgbClr val="FF0000"/>
                </a:solidFill>
                <a:cs typeface="Times New Roman" pitchFamily="18" charset="0"/>
              </a:rPr>
              <a:t> профессиональной переподготовки</a:t>
            </a:r>
          </a:p>
        </p:txBody>
      </p:sp>
      <p:pic>
        <p:nvPicPr>
          <p:cNvPr id="8195" name="Picture 12" descr="C:\Users\Ольга\Desktop\Презентация\Эмблема 25.01 (ср.эмблема МЧС) 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0125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9290" name="Group 138"/>
          <p:cNvGraphicFramePr>
            <a:graphicFrameLocks noGrp="1"/>
          </p:cNvGraphicFramePr>
          <p:nvPr/>
        </p:nvGraphicFramePr>
        <p:xfrm>
          <a:off x="323850" y="1491559"/>
          <a:ext cx="8640638" cy="4743985"/>
        </p:xfrm>
        <a:graphic>
          <a:graphicData uri="http://schemas.openxmlformats.org/drawingml/2006/table">
            <a:tbl>
              <a:tblPr/>
              <a:tblGrid>
                <a:gridCol w="4469994"/>
                <a:gridCol w="922843"/>
                <a:gridCol w="853629"/>
                <a:gridCol w="882004"/>
                <a:gridCol w="1512168"/>
              </a:tblGrid>
              <a:tr h="245974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Единица измерения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за 2017 год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31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Плановое значение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 выполнено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выполнения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532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 дополнительных профессиональных образовательных программ – 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профессиональной переподготовки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496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0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latin typeface="Times New Roman"/>
                        </a:rPr>
                        <a:t>Профессиональная переподготовка старших диспетчеров (</a:t>
                      </a:r>
                      <a:r>
                        <a:rPr lang="ru-RU" sz="1000" b="0" i="0" u="none" strike="noStrike" dirty="0" err="1">
                          <a:latin typeface="Times New Roman"/>
                        </a:rPr>
                        <a:t>диспетчеров</a:t>
                      </a:r>
                      <a:r>
                        <a:rPr lang="ru-RU" sz="1000" b="0" i="0" u="none" strike="noStrike" dirty="0">
                          <a:latin typeface="Times New Roman"/>
                        </a:rPr>
                        <a:t>), служб пожарной связи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 marL="91443" marR="91443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96,1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latin typeface="Times New Roman"/>
                        </a:rPr>
                        <a:t>Профессиональная переподготовка помощников начальников караулов пожарных частей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 marL="91443" marR="91443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4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latin typeface="Times New Roman"/>
                        </a:rPr>
                        <a:t> Профессиональная переподготовка командиров отделений пожарных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частей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 marL="91443" marR="91443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latin typeface="Times New Roman"/>
                        </a:rPr>
                        <a:t>Профессиональная переподготовка водителей пожарных и аварийно-спасательных автомобилей, оборудованных устройствами для подачи специальных световых и звуковых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сигналов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 marL="91443" marR="91443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97,3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latin typeface="Times New Roman"/>
                        </a:rPr>
                        <a:t>Профессиональная переподготовка водителей для работы на специальных агрегатах автолестниц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 marL="91443" marR="91443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97,5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latin typeface="Times New Roman"/>
                        </a:rPr>
                        <a:t>Профессиональная переподготовка водителей для работы на специальных агрегатах автоматических коленчатых подъемников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 marL="91443" marR="91443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Профессиональная переподготовка по пожарной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безопасности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 marL="91443" marR="91443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4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Подготовка и применение беспилотных авиационных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систем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 marL="91443" marR="91443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971550" y="358998"/>
            <a:ext cx="8064500" cy="693738"/>
          </a:xfrm>
        </p:spPr>
        <p:txBody>
          <a:bodyPr/>
          <a:lstStyle/>
          <a:p>
            <a:r>
              <a:rPr lang="ru-RU" altLang="ru-RU" sz="2300" b="1" dirty="0" smtClean="0">
                <a:solidFill>
                  <a:srgbClr val="FF0000"/>
                </a:solidFill>
                <a:cs typeface="Times New Roman" pitchFamily="18" charset="0"/>
              </a:rPr>
              <a:t>Реализация основных профессиональных образовательных программ -программ профессиональной подготовки по профессиям рабочих, должностям служащих</a:t>
            </a:r>
            <a:endParaRPr lang="ru-RU" sz="2300" b="1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pic>
        <p:nvPicPr>
          <p:cNvPr id="9219" name="Picture 12" descr="C:\Users\Ольга\Desktop\Презентация\Эмблема 25.01 (ср.эмблема МЧС) 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0125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1336" name="Group 136"/>
          <p:cNvGraphicFramePr>
            <a:graphicFrameLocks noGrp="1"/>
          </p:cNvGraphicFramePr>
          <p:nvPr/>
        </p:nvGraphicFramePr>
        <p:xfrm>
          <a:off x="395288" y="1557338"/>
          <a:ext cx="8353176" cy="2541270"/>
        </p:xfrm>
        <a:graphic>
          <a:graphicData uri="http://schemas.openxmlformats.org/drawingml/2006/table">
            <a:tbl>
              <a:tblPr/>
              <a:tblGrid>
                <a:gridCol w="4121938"/>
                <a:gridCol w="936120"/>
                <a:gridCol w="879741"/>
                <a:gridCol w="880448"/>
                <a:gridCol w="1534929"/>
              </a:tblGrid>
              <a:tr h="20478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Единица измерения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за 2017 год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5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Плановое значение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 выполнено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выполнения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 дополнительных профессиональных образовательных программ – 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профессиональной подготовки </a:t>
                      </a: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профессиям рабочих, должностям служащих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95,5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Профессиональная подготовка по профессии 16781 «Пожарный»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3" marR="91443"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3" marR="91443"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</a:t>
                      </a:r>
                    </a:p>
                  </a:txBody>
                  <a:tcPr marL="91443" marR="91443"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</a:t>
                      </a:r>
                    </a:p>
                  </a:txBody>
                  <a:tcPr marL="91443" marR="91443"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95,5</a:t>
                      </a:r>
                    </a:p>
                  </a:txBody>
                  <a:tcPr marL="91443" marR="91443"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4759</TotalTime>
  <Words>993</Words>
  <Application>Microsoft Office PowerPoint</Application>
  <PresentationFormat>Экран (4:3)</PresentationFormat>
  <Paragraphs>324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Оформление по умолчанию</vt:lpstr>
      <vt:lpstr> ОТЧЕТ О ВЫПОЛНЕНИИ  ГОСУДАРСТВЕННОГО ЗАДАНИЯ ЗА 2017 ГОД</vt:lpstr>
      <vt:lpstr>Реализация основных профессиональных образовательных программ и программ дополнительного образования, проведение прикладных  научных исследований</vt:lpstr>
      <vt:lpstr>Реализация основных профессиональных образовательных программ высшего образования – программ бакалавриата</vt:lpstr>
      <vt:lpstr>Реализация основных профессиональных образовательных программ высшего образования – программ специалитета</vt:lpstr>
      <vt:lpstr>Реализация основных профессиональных образовательных программ высшего образования – программ подготовки научно-педагогических кадров в адъюнктуре</vt:lpstr>
      <vt:lpstr>Реализация дополнительных профессиональных программ – программ повышения квалификации</vt:lpstr>
      <vt:lpstr>Реализация дополнительных профессиональных программ – программ повышения квалификации</vt:lpstr>
      <vt:lpstr>Реализация дополнительных профессиональных программ – программ профессиональной переподготовки</vt:lpstr>
      <vt:lpstr>Реализация основных профессиональных образовательных программ -программ профессиональной подготовки по профессиям рабочих, должностям служащих</vt:lpstr>
      <vt:lpstr>Работа 1. Проведение прикладных научных исследований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Александра Лупанова</dc:creator>
  <cp:lastModifiedBy>Добрынин</cp:lastModifiedBy>
  <cp:revision>625</cp:revision>
  <dcterms:modified xsi:type="dcterms:W3CDTF">2017-12-21T09:51:32Z</dcterms:modified>
</cp:coreProperties>
</file>